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png" ContentType="image/png"/>
  <Override PartName="/ppt/media/image18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2.png" ContentType="image/png"/>
  <Override PartName="/ppt/media/image20.jpeg" ContentType="image/jpeg"/>
  <Override PartName="/ppt/media/image21.jpeg" ContentType="image/jpe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20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8040" y="4304880"/>
            <a:ext cx="29206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30488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9040"/>
            <a:ext cx="442656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304880"/>
            <a:ext cx="9071280" cy="231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280" cy="4854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Klikněte pro úpravu formátu textu osnovy</a:t>
            </a:r>
            <a:endParaRPr b="0" lang="cs-CZ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Druhá úroveň</a:t>
            </a:r>
            <a:endParaRPr b="0" lang="cs-CZ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Třetí úroveň</a:t>
            </a:r>
            <a:endParaRPr b="0" lang="cs-CZ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latin typeface="Arial"/>
              </a:rPr>
              <a:t>Čtvrtá úroveň osnovy</a:t>
            </a:r>
            <a:endParaRPr b="0" lang="cs-CZ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Pátá úroveň osnovy</a:t>
            </a:r>
            <a:endParaRPr b="0" lang="cs-CZ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Šestá úroveň</a:t>
            </a:r>
            <a:endParaRPr b="0" lang="cs-CZ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latin typeface="Arial"/>
              </a:rPr>
              <a:t>Sedmá úroveň</a:t>
            </a:r>
            <a:endParaRPr b="0" lang="cs-CZ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cs-CZ" sz="1800" spc="-1" strike="noStrike">
                <a:latin typeface="Arial"/>
              </a:rPr>
              <a:t>Klikněte pro úpravu formátu textu nadpisu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Klikněte pro úpravu formátu textu osnovy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Druhá úroveň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Třetí úroveň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Čtvrtá úroveň osnovy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Pátá úroveň osnovy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Šestá úroveň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Sedmá úroveň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612360" y="950760"/>
            <a:ext cx="8927280" cy="608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cs-CZ" sz="3200" spc="-1" strike="noStrike">
                <a:latin typeface="Arial"/>
              </a:rPr>
              <a:t>jižní Portugalsko</a:t>
            </a:r>
            <a:br/>
            <a:br/>
            <a:r>
              <a:rPr b="0" lang="cs-CZ" sz="4400" spc="-1" strike="noStrike">
                <a:latin typeface="Arial"/>
              </a:rPr>
              <a:t>Mateřská škola Jardim de Infancia</a:t>
            </a:r>
            <a:br/>
            <a:br/>
            <a:br/>
            <a:br/>
            <a:br/>
            <a:br/>
            <a:br/>
            <a:endParaRPr b="0" lang="cs-CZ" sz="44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160000" y="3780000"/>
            <a:ext cx="6479640" cy="30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 algn="ctr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prosinec 2022 – Kamila a Hanka</a:t>
            </a:r>
            <a:endParaRPr b="0" lang="cs-CZ" sz="3200" spc="-1" strike="noStrike">
              <a:latin typeface="Arial"/>
            </a:endParaRPr>
          </a:p>
          <a:p>
            <a:pPr marL="432000" indent="-323640" algn="ctr">
              <a:lnSpc>
                <a:spcPct val="100000"/>
              </a:lnSpc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únor 2023 – Eliška a Honza</a:t>
            </a:r>
            <a:endParaRPr b="0" lang="cs-CZ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2543040" y="180360"/>
            <a:ext cx="4993920" cy="665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540000" y="1695600"/>
            <a:ext cx="8999640" cy="404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504360" y="1498320"/>
            <a:ext cx="9071280" cy="408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40000" y="2337840"/>
            <a:ext cx="9071280" cy="126180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Třída B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2500200" y="246600"/>
            <a:ext cx="5079600" cy="677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2500200" y="2484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841680" y="360000"/>
            <a:ext cx="8396280" cy="629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500200" y="2484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" descr=""/>
          <p:cNvPicPr/>
          <p:nvPr/>
        </p:nvPicPr>
        <p:blipFill>
          <a:blip r:embed="rId1"/>
          <a:stretch/>
        </p:blipFill>
        <p:spPr>
          <a:xfrm>
            <a:off x="2500200" y="1800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540000" y="2337840"/>
            <a:ext cx="9071280" cy="126180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Multifunkční místnost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720000" y="1080000"/>
            <a:ext cx="8639640" cy="4859640"/>
          </a:xfrm>
          <a:prstGeom prst="rect">
            <a:avLst/>
          </a:prstGeom>
          <a:ln w="38160">
            <a:solidFill>
              <a:srgbClr val="000000"/>
            </a:solidFill>
            <a:round/>
          </a:ln>
        </p:spPr>
      </p:pic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360" y="2880"/>
            <a:ext cx="360" cy="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2500200" y="1800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2500200" y="1800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3076920" y="180000"/>
            <a:ext cx="3926160" cy="698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612360" y="950760"/>
            <a:ext cx="8927280" cy="608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Prostředí školy je svým umístěním, barevností a přírodními prvky je oázou pro děti předškolního věku. Škola je umístěna uprostřed přírody mimo město, což na děti působí uklidňujícím dojmem.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Stáž byla velmi přínosná a přinesla nové zkušenosti s výukou žáků s OMJ.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Pozorovali jsme, jaké metody ve výuce i mimo ni používají a rovněž sledovali, jak jsou žáci s OMJ do kolektivu začleňováni. Průběžně hodnotili, do jaké míry jsou postupy portugalského systému aplikovatelné i pro české prostředí.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Škola kladla důraz na zapojení cizího jazyka i do běžných činností. Zapojováním různých demonstrativních gest do programu dne.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Model portugalské waldorfské pedagogiky s důrazem na žáky s OMJ je funkční a podobný v obou evropských zemích vzhledem ke stejnému zaměření obou škol.  Práce s žáky s OMJ je silně závislá na spolupráci žáků, rodičů, pedagogů a dalších pracovníků školy.  Viděly jsme, že individuální práce s žákem, jeho podpora ze strany učitele, zjednodušení instrukcí je nutností a lze ho dosáhnout. Za zmínku stojí také velmi přátelský přístup pedagogických i nepedagogických pracovníků k žákům i hostům školy.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Zaujala nás funkčnost gest a mimiky ze strany pedagogů a součinnost se všemi zaměstnanci. Jako prioritu vidíme každodenní krátkou komunikaci v anglickém jazyce s rodiči a dobře vedené portfolio dítěte. Děti se cítily komfortně a nebyly vyloučeny ze skupiny.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400" spc="-1" strike="noStrike">
                <a:latin typeface="Arial"/>
              </a:rPr>
              <a:t>Načerpali jsme mnoho zkušeností, jak vést děti s OMJ k samostatnosti a pomalu je začleňovat do kolektivu. Dodržovat pravidelný řád, rytmus, který jim pomůže se adaptovat do kolektivu a budovat jistotu při používání nového jazyka.</a:t>
            </a: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br/>
            <a:br/>
            <a:br/>
            <a:br/>
            <a:br/>
            <a:br/>
            <a:br/>
            <a:endParaRPr b="0" lang="cs-CZ" sz="1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2160000" y="3780000"/>
            <a:ext cx="6479640" cy="305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720000" y="1083600"/>
            <a:ext cx="8639640" cy="485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720000" y="1089000"/>
            <a:ext cx="8639640" cy="485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2689560" y="355680"/>
            <a:ext cx="4700520" cy="626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720000" y="1430280"/>
            <a:ext cx="8639640" cy="388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720000" y="1695600"/>
            <a:ext cx="8639640" cy="388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" descr=""/>
          <p:cNvPicPr/>
          <p:nvPr/>
        </p:nvPicPr>
        <p:blipFill>
          <a:blip r:embed="rId1"/>
          <a:stretch/>
        </p:blipFill>
        <p:spPr>
          <a:xfrm>
            <a:off x="2500200" y="248400"/>
            <a:ext cx="5079240" cy="6771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540000" y="2337840"/>
            <a:ext cx="9071280" cy="126180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4400" spc="-1" strike="noStrike">
                <a:latin typeface="Arial"/>
              </a:rPr>
              <a:t>Třída A</a:t>
            </a:r>
            <a:endParaRPr b="0" lang="cs-CZ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Application>LibreOffice/7.0.4.2$Windows_X86_64 LibreOffice_project/dcf040e67528d9187c66b2379df5ea4407429775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2023-04-07T08:08:38Z</dcterms:created>
  <dc:creator/>
  <dc:description/>
  <dc:language>cs-CZ</dc:language>
  <cp:lastModifiedBy/>
  <dcterms:modified xsi:type="dcterms:W3CDTF">2023-10-15T21:20:38Z</dcterms:modified>
  <cp:revision>7</cp:revision>
  <dc:subject/>
  <dc:title>Nature Illustration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